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0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23D5C20-80BB-45E3-AE70-58FBB257498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618C1C-6745-4DE2-83CC-35AD1F548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5861497"/>
          </a:xfrm>
        </p:spPr>
        <p:txBody>
          <a:bodyPr>
            <a:normAutofit/>
          </a:bodyPr>
          <a:lstStyle/>
          <a:p>
            <a:r>
              <a:rPr lang="ru-RU" b="1" dirty="0" smtClean="0"/>
              <a:t>Степенная функция с рациональным (дробным) показателем</a:t>
            </a:r>
            <a:br>
              <a:rPr lang="ru-RU" b="1" dirty="0" smtClean="0"/>
            </a:br>
            <a:r>
              <a:rPr lang="ru-RU" dirty="0" smtClean="0"/>
              <a:t>Рассмотрим степенную функцию   </a:t>
            </a:r>
            <a:r>
              <a:rPr lang="ru-RU" dirty="0" err="1" smtClean="0"/>
              <a:t>y</a:t>
            </a:r>
            <a:r>
              <a:rPr lang="ru-RU" dirty="0" smtClean="0"/>
              <a:t> = </a:t>
            </a:r>
            <a:r>
              <a:rPr lang="ru-RU" dirty="0" err="1" smtClean="0"/>
              <a:t>x</a:t>
            </a:r>
            <a:r>
              <a:rPr lang="ru-RU" dirty="0" smtClean="0"/>
              <a:t> </a:t>
            </a:r>
            <a:r>
              <a:rPr lang="ru-RU" baseline="30000" dirty="0" err="1" smtClean="0"/>
              <a:t>p</a:t>
            </a:r>
            <a:r>
              <a:rPr lang="ru-RU" dirty="0" smtClean="0"/>
              <a:t>   с рациональным (дробным) показателем степени , где </a:t>
            </a:r>
            <a:r>
              <a:rPr lang="en-US" dirty="0" smtClean="0"/>
              <a:t>n</a:t>
            </a:r>
            <a:r>
              <a:rPr lang="ru-RU" dirty="0" smtClean="0"/>
              <a:t> – целое, </a:t>
            </a:r>
            <a:r>
              <a:rPr lang="en-US" dirty="0" smtClean="0"/>
              <a:t>m</a:t>
            </a:r>
            <a:r>
              <a:rPr lang="ru-RU" dirty="0" smtClean="0"/>
              <a:t> &gt; 1 – натуральное. Причем, </a:t>
            </a:r>
            <a:r>
              <a:rPr lang="ru-RU" dirty="0" err="1" smtClean="0"/>
              <a:t>n</a:t>
            </a:r>
            <a:r>
              <a:rPr lang="ru-RU" dirty="0" smtClean="0"/>
              <a:t>, </a:t>
            </a:r>
            <a:r>
              <a:rPr lang="ru-RU" dirty="0" err="1" smtClean="0"/>
              <a:t>m</a:t>
            </a:r>
            <a:r>
              <a:rPr lang="ru-RU" dirty="0" smtClean="0"/>
              <a:t> не имеют общих делителей.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4290"/>
            <a:ext cx="6400800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Показатель </a:t>
            </a:r>
            <a:r>
              <a:rPr lang="ru-RU" b="1" dirty="0" err="1" smtClean="0"/>
              <a:t>p</a:t>
            </a:r>
            <a:r>
              <a:rPr lang="ru-RU" b="1" dirty="0" smtClean="0"/>
              <a:t> положительный, меньше единицы, 0 &lt; </a:t>
            </a:r>
            <a:r>
              <a:rPr lang="ru-RU" b="1" dirty="0" err="1" smtClean="0"/>
              <a:t>p</a:t>
            </a:r>
            <a:r>
              <a:rPr lang="ru-RU" b="1" dirty="0" smtClean="0"/>
              <a:t> &lt; 1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&amp;Gcy;&amp;rcy;&amp;acy;&amp;fcy;&amp;icy;&amp;kcy; &amp;scy;&amp;tcy;&amp;iecy;&amp;pcy;&amp;iecy;&amp;ncy;&amp;ncy;&amp;ocy;&amp;jcy; &amp;fcy;&amp;ucy;&amp;ncy;&amp;kcy;&amp;tscy;&amp;icy;&amp;icy; &amp;scy; &amp;rcy;&amp;acy;&amp;tscy;&amp;icy;&amp;ocy;&amp;ncy;&amp;acy;&amp;lcy;&amp;softcy;&amp;ncy;&amp;ycy;&amp;mcy; &amp;pcy;&amp;ocy;&amp;kcy;&amp;acy;&amp;zcy;&amp;acy;&amp;tcy;&amp;iecy;&amp;lcy;&amp;iecy;&amp;mcy; &amp;ocy;&amp;tcy; 0 &amp;dcy;&amp;ocy;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464343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Показатель </a:t>
            </a:r>
            <a:r>
              <a:rPr lang="ru-RU" b="1" dirty="0" err="1" smtClean="0"/>
              <a:t>p</a:t>
            </a:r>
            <a:r>
              <a:rPr lang="ru-RU" b="1" dirty="0" smtClean="0"/>
              <a:t> положительный, меньше единицы, 0 &lt; </a:t>
            </a:r>
            <a:r>
              <a:rPr lang="ru-RU" b="1" dirty="0" err="1" smtClean="0"/>
              <a:t>p</a:t>
            </a:r>
            <a:r>
              <a:rPr lang="ru-RU" b="1" dirty="0" smtClean="0"/>
              <a:t> &lt;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6981844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Область определения:</a:t>
            </a:r>
            <a:r>
              <a:rPr lang="ru-RU" dirty="0" smtClean="0"/>
              <a:t>   –∞ &lt; </a:t>
            </a:r>
            <a:r>
              <a:rPr lang="ru-RU" dirty="0" err="1" smtClean="0"/>
              <a:t>x</a:t>
            </a:r>
            <a:r>
              <a:rPr lang="ru-RU" dirty="0" smtClean="0"/>
              <a:t> &lt; +∞</a:t>
            </a:r>
            <a:br>
              <a:rPr lang="ru-RU" dirty="0" smtClean="0"/>
            </a:br>
            <a:r>
              <a:rPr lang="ru-RU" b="1" dirty="0" smtClean="0"/>
              <a:t>Множество значений:</a:t>
            </a:r>
            <a:r>
              <a:rPr lang="ru-RU" dirty="0" smtClean="0"/>
              <a:t>   –∞ &lt; </a:t>
            </a:r>
            <a:r>
              <a:rPr lang="ru-RU" dirty="0" err="1" smtClean="0"/>
              <a:t>y</a:t>
            </a:r>
            <a:r>
              <a:rPr lang="ru-RU" dirty="0" smtClean="0"/>
              <a:t> &lt; +∞</a:t>
            </a:r>
            <a:br>
              <a:rPr lang="ru-RU" dirty="0" smtClean="0"/>
            </a:br>
            <a:r>
              <a:rPr lang="ru-RU" b="1" dirty="0" smtClean="0"/>
              <a:t>Четность:</a:t>
            </a:r>
            <a:r>
              <a:rPr lang="ru-RU" dirty="0" smtClean="0"/>
              <a:t>   нечетная, </a:t>
            </a:r>
            <a:r>
              <a:rPr lang="ru-RU" dirty="0" err="1" smtClean="0"/>
              <a:t>y</a:t>
            </a:r>
            <a:r>
              <a:rPr lang="ru-RU" dirty="0" smtClean="0"/>
              <a:t>(–</a:t>
            </a:r>
            <a:r>
              <a:rPr lang="ru-RU" dirty="0" err="1" smtClean="0"/>
              <a:t>x</a:t>
            </a:r>
            <a:r>
              <a:rPr lang="ru-RU" dirty="0" smtClean="0"/>
              <a:t>) = – </a:t>
            </a:r>
            <a:r>
              <a:rPr lang="ru-RU" dirty="0" err="1" smtClean="0"/>
              <a:t>y</a:t>
            </a:r>
            <a:r>
              <a:rPr lang="ru-RU" dirty="0" smtClean="0"/>
              <a:t>(</a:t>
            </a:r>
            <a:r>
              <a:rPr lang="ru-RU" dirty="0" err="1" smtClean="0"/>
              <a:t>x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b="1" dirty="0" smtClean="0"/>
              <a:t>Монотонность:</a:t>
            </a:r>
            <a:r>
              <a:rPr lang="ru-RU" dirty="0" smtClean="0"/>
              <a:t> монотонно возрастает</a:t>
            </a:r>
            <a:br>
              <a:rPr lang="ru-RU" dirty="0" smtClean="0"/>
            </a:br>
            <a:r>
              <a:rPr lang="ru-RU" b="1" dirty="0" smtClean="0"/>
              <a:t>Экстремумы:</a:t>
            </a:r>
            <a:r>
              <a:rPr lang="ru-RU" dirty="0" smtClean="0"/>
              <a:t>   нет</a:t>
            </a:r>
            <a:br>
              <a:rPr lang="ru-RU" dirty="0" smtClean="0"/>
            </a:br>
            <a:r>
              <a:rPr lang="ru-RU" b="1" dirty="0" smtClean="0"/>
              <a:t>Выпуклость: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 err="1" smtClean="0"/>
              <a:t>x</a:t>
            </a:r>
            <a:r>
              <a:rPr lang="ru-RU" dirty="0" smtClean="0"/>
              <a:t> &lt; 0:   выпукла вниз</a:t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 err="1" smtClean="0"/>
              <a:t>x</a:t>
            </a:r>
            <a:r>
              <a:rPr lang="ru-RU" dirty="0" smtClean="0"/>
              <a:t> &gt; 0:   выпукла вверх</a:t>
            </a:r>
            <a:br>
              <a:rPr lang="ru-RU" dirty="0" smtClean="0"/>
            </a:br>
            <a:r>
              <a:rPr lang="ru-RU" b="1" dirty="0" smtClean="0"/>
              <a:t>Точки перегибов:</a:t>
            </a:r>
            <a:r>
              <a:rPr lang="ru-RU" dirty="0" smtClean="0"/>
              <a:t>   </a:t>
            </a:r>
            <a:r>
              <a:rPr lang="ru-RU" dirty="0" err="1" smtClean="0"/>
              <a:t>x</a:t>
            </a:r>
            <a:r>
              <a:rPr lang="ru-RU" dirty="0" smtClean="0"/>
              <a:t> = 0,   </a:t>
            </a:r>
            <a:r>
              <a:rPr lang="ru-RU" dirty="0" err="1" smtClean="0"/>
              <a:t>y</a:t>
            </a:r>
            <a:r>
              <a:rPr lang="ru-RU" dirty="0" smtClean="0"/>
              <a:t> = 0</a:t>
            </a:r>
            <a:br>
              <a:rPr lang="ru-RU" dirty="0" smtClean="0"/>
            </a:br>
            <a:r>
              <a:rPr lang="ru-RU" b="1" dirty="0" smtClean="0"/>
              <a:t>Точки пересечения с осями координат:</a:t>
            </a:r>
            <a:r>
              <a:rPr lang="ru-RU" dirty="0" smtClean="0"/>
              <a:t>   </a:t>
            </a:r>
            <a:r>
              <a:rPr lang="ru-RU" dirty="0" err="1" smtClean="0"/>
              <a:t>x</a:t>
            </a:r>
            <a:r>
              <a:rPr lang="ru-RU" dirty="0" smtClean="0"/>
              <a:t> = 0,   </a:t>
            </a:r>
            <a:r>
              <a:rPr lang="ru-RU" dirty="0" err="1" smtClean="0"/>
              <a:t>y</a:t>
            </a:r>
            <a:r>
              <a:rPr lang="ru-RU" dirty="0" smtClean="0"/>
              <a:t> = 0</a:t>
            </a:r>
            <a:br>
              <a:rPr lang="ru-RU" dirty="0" smtClean="0"/>
            </a:br>
            <a:r>
              <a:rPr lang="ru-RU" b="1" dirty="0" err="1" smtClean="0"/>
              <a:t>Знак:</a:t>
            </a:r>
            <a:r>
              <a:rPr lang="ru-RU" dirty="0" err="1" smtClean="0"/>
              <a:t>при</a:t>
            </a:r>
            <a:r>
              <a:rPr lang="ru-RU" dirty="0" smtClean="0"/>
              <a:t> </a:t>
            </a:r>
            <a:r>
              <a:rPr lang="en-US" dirty="0" smtClean="0"/>
              <a:t>x &lt; 0,   y &lt; 0</a:t>
            </a:r>
            <a:br>
              <a:rPr lang="en-US" dirty="0" smtClean="0"/>
            </a:br>
            <a:r>
              <a:rPr lang="ru-RU" dirty="0" smtClean="0"/>
              <a:t>при </a:t>
            </a:r>
            <a:r>
              <a:rPr lang="en-US" dirty="0" smtClean="0"/>
              <a:t>x &gt; 0,   y &gt; 0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Показатель </a:t>
            </a:r>
            <a:r>
              <a:rPr lang="ru-RU" b="1" dirty="0" err="1" smtClean="0"/>
              <a:t>p</a:t>
            </a:r>
            <a:r>
              <a:rPr lang="ru-RU" b="1" dirty="0" smtClean="0"/>
              <a:t> больше единицы, </a:t>
            </a:r>
            <a:r>
              <a:rPr lang="ru-RU" b="1" dirty="0" err="1" smtClean="0"/>
              <a:t>p</a:t>
            </a:r>
            <a:r>
              <a:rPr lang="ru-RU" b="1" dirty="0" smtClean="0"/>
              <a:t> &gt; 1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554162"/>
            <a:ext cx="478634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Область определения:</a:t>
            </a:r>
            <a:r>
              <a:rPr lang="ru-RU" dirty="0" smtClean="0"/>
              <a:t>   –∞ &lt; </a:t>
            </a:r>
            <a:r>
              <a:rPr lang="ru-RU" dirty="0" err="1" smtClean="0"/>
              <a:t>x</a:t>
            </a:r>
            <a:r>
              <a:rPr lang="ru-RU" dirty="0" smtClean="0"/>
              <a:t> &lt; ∞</a:t>
            </a:r>
            <a:br>
              <a:rPr lang="ru-RU" dirty="0" smtClean="0"/>
            </a:br>
            <a:r>
              <a:rPr lang="ru-RU" b="1" dirty="0" smtClean="0"/>
              <a:t>Множество значений:</a:t>
            </a:r>
            <a:r>
              <a:rPr lang="ru-RU" dirty="0" smtClean="0"/>
              <a:t>   –∞ &lt; </a:t>
            </a:r>
            <a:r>
              <a:rPr lang="ru-RU" dirty="0" err="1" smtClean="0"/>
              <a:t>y</a:t>
            </a:r>
            <a:r>
              <a:rPr lang="ru-RU" dirty="0" smtClean="0"/>
              <a:t> &lt; ∞</a:t>
            </a:r>
            <a:br>
              <a:rPr lang="ru-RU" dirty="0" smtClean="0"/>
            </a:br>
            <a:r>
              <a:rPr lang="ru-RU" b="1" dirty="0" smtClean="0"/>
              <a:t>Четность:</a:t>
            </a:r>
            <a:r>
              <a:rPr lang="ru-RU" dirty="0" smtClean="0"/>
              <a:t>   нечетная, </a:t>
            </a:r>
            <a:r>
              <a:rPr lang="ru-RU" dirty="0" err="1" smtClean="0"/>
              <a:t>y</a:t>
            </a:r>
            <a:r>
              <a:rPr lang="ru-RU" dirty="0" smtClean="0"/>
              <a:t>(–</a:t>
            </a:r>
            <a:r>
              <a:rPr lang="ru-RU" dirty="0" err="1" smtClean="0"/>
              <a:t>x</a:t>
            </a:r>
            <a:r>
              <a:rPr lang="ru-RU" dirty="0" smtClean="0"/>
              <a:t>) = – </a:t>
            </a:r>
            <a:r>
              <a:rPr lang="ru-RU" dirty="0" err="1" smtClean="0"/>
              <a:t>y</a:t>
            </a:r>
            <a:r>
              <a:rPr lang="ru-RU" dirty="0" smtClean="0"/>
              <a:t>(</a:t>
            </a:r>
            <a:r>
              <a:rPr lang="ru-RU" dirty="0" err="1" smtClean="0"/>
              <a:t>x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b="1" dirty="0" smtClean="0"/>
              <a:t>Монотонность:</a:t>
            </a:r>
            <a:r>
              <a:rPr lang="ru-RU" dirty="0" smtClean="0"/>
              <a:t>   монотонно возрастает</a:t>
            </a:r>
            <a:br>
              <a:rPr lang="ru-RU" dirty="0" smtClean="0"/>
            </a:br>
            <a:r>
              <a:rPr lang="ru-RU" b="1" dirty="0" smtClean="0"/>
              <a:t>Экстремумы:</a:t>
            </a:r>
            <a:r>
              <a:rPr lang="ru-RU" dirty="0" smtClean="0"/>
              <a:t>   нет</a:t>
            </a:r>
            <a:br>
              <a:rPr lang="ru-RU" dirty="0" smtClean="0"/>
            </a:br>
            <a:r>
              <a:rPr lang="ru-RU" b="1" dirty="0" smtClean="0"/>
              <a:t>Выпуклость: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   –∞ &lt; </a:t>
            </a:r>
            <a:r>
              <a:rPr lang="ru-RU" dirty="0" err="1" smtClean="0"/>
              <a:t>x</a:t>
            </a:r>
            <a:r>
              <a:rPr lang="ru-RU" dirty="0" smtClean="0"/>
              <a:t> &lt; 0 выпукла вверх</a:t>
            </a:r>
            <a:br>
              <a:rPr lang="ru-RU" dirty="0" smtClean="0"/>
            </a:br>
            <a:r>
              <a:rPr lang="ru-RU" dirty="0" smtClean="0"/>
              <a:t>при   0 &lt; </a:t>
            </a:r>
            <a:r>
              <a:rPr lang="ru-RU" dirty="0" err="1" smtClean="0"/>
              <a:t>x</a:t>
            </a:r>
            <a:r>
              <a:rPr lang="ru-RU" dirty="0" smtClean="0"/>
              <a:t> &lt; ∞ выпукла вниз</a:t>
            </a:r>
            <a:br>
              <a:rPr lang="ru-RU" dirty="0" smtClean="0"/>
            </a:br>
            <a:r>
              <a:rPr lang="ru-RU" b="1" dirty="0" smtClean="0"/>
              <a:t>Точки перегибов:</a:t>
            </a:r>
            <a:r>
              <a:rPr lang="ru-RU" dirty="0" smtClean="0"/>
              <a:t> </a:t>
            </a:r>
            <a:r>
              <a:rPr lang="ru-RU" dirty="0" err="1" smtClean="0"/>
              <a:t>x</a:t>
            </a:r>
            <a:r>
              <a:rPr lang="ru-RU" dirty="0" smtClean="0"/>
              <a:t> = 0, </a:t>
            </a:r>
            <a:r>
              <a:rPr lang="ru-RU" dirty="0" err="1" smtClean="0"/>
              <a:t>y</a:t>
            </a:r>
            <a:r>
              <a:rPr lang="ru-RU" dirty="0" smtClean="0"/>
              <a:t> = 0</a:t>
            </a:r>
            <a:br>
              <a:rPr lang="ru-RU" dirty="0" smtClean="0"/>
            </a:br>
            <a:r>
              <a:rPr lang="ru-RU" b="1" dirty="0" smtClean="0"/>
              <a:t>Точки пересечения с осями координат:</a:t>
            </a:r>
            <a:r>
              <a:rPr lang="ru-RU" dirty="0" smtClean="0"/>
              <a:t> </a:t>
            </a:r>
            <a:r>
              <a:rPr lang="ru-RU" dirty="0" err="1" smtClean="0"/>
              <a:t>x</a:t>
            </a:r>
            <a:r>
              <a:rPr lang="ru-RU" dirty="0" smtClean="0"/>
              <a:t> = 0, </a:t>
            </a:r>
            <a:r>
              <a:rPr lang="ru-RU" dirty="0" err="1" smtClean="0"/>
              <a:t>y</a:t>
            </a:r>
            <a:r>
              <a:rPr lang="ru-RU" dirty="0" smtClean="0"/>
              <a:t> = 0</a:t>
            </a:r>
            <a:endParaRPr lang="ru-RU" dirty="0"/>
          </a:p>
        </p:txBody>
      </p:sp>
      <p:pic>
        <p:nvPicPr>
          <p:cNvPr id="52226" name="Picture 2" descr="&amp;Gcy;&amp;rcy;&amp;acy;&amp;fcy;&amp;icy;&amp;kcy; &amp;scy;&amp;tcy;&amp;iecy;&amp;pcy;&amp;iecy;&amp;ncy;&amp;ncy;&amp;ocy;&amp;jcy; &amp;fcy;&amp;ucy;&amp;ncy;&amp;kcy;&amp;tscy;&amp;icy;&amp;icy; &amp;scy; &amp;pcy;&amp;ocy;&amp;kcy;&amp;acy;&amp;zcy;&amp;acy;&amp;tcy;&amp;iecy;&amp;lcy;&amp;iecy;&amp;mcy; &amp;bcy;&amp;ocy;&amp;lcy;&amp;softcy;&amp;shcy;&amp;iecy;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3286148" cy="5314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представляют эти формулы с математической точки зрения?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 </a:t>
            </a:r>
            <a:r>
              <a:rPr lang="en-US" dirty="0" smtClean="0"/>
              <a:t>S</a:t>
            </a:r>
            <a:r>
              <a:rPr lang="ru-RU" dirty="0" smtClean="0"/>
              <a:t>= </a:t>
            </a:r>
            <a:r>
              <a:rPr lang="ru-RU" dirty="0" smtClean="0">
                <a:sym typeface="Symbol"/>
              </a:rPr>
              <a:t></a:t>
            </a:r>
            <a:r>
              <a:rPr lang="ru-RU" dirty="0" smtClean="0"/>
              <a:t>/4 d</a:t>
            </a:r>
            <a:r>
              <a:rPr lang="ru-RU" baseline="30000" dirty="0" smtClean="0"/>
              <a:t>2</a:t>
            </a:r>
            <a:r>
              <a:rPr lang="ru-RU" dirty="0" smtClean="0"/>
              <a:t> , где </a:t>
            </a:r>
            <a:r>
              <a:rPr lang="en-US" dirty="0" smtClean="0"/>
              <a:t>S</a:t>
            </a:r>
            <a:r>
              <a:rPr lang="ru-RU" dirty="0" smtClean="0"/>
              <a:t> – площадь поперечного сечения провода диаметром  </a:t>
            </a:r>
            <a:r>
              <a:rPr lang="en-US" dirty="0" smtClean="0"/>
              <a:t>d</a:t>
            </a:r>
            <a:r>
              <a:rPr lang="ru-RU" dirty="0" smtClean="0"/>
              <a:t> .</a:t>
            </a:r>
          </a:p>
          <a:p>
            <a:r>
              <a:rPr lang="en-US" dirty="0" smtClean="0"/>
              <a:t>F</a:t>
            </a:r>
            <a:r>
              <a:rPr lang="ru-RU" dirty="0" smtClean="0"/>
              <a:t> = </a:t>
            </a:r>
            <a:r>
              <a:rPr lang="ru-RU" dirty="0" smtClean="0">
                <a:sym typeface="Symbol"/>
              </a:rPr>
              <a:t>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ru-RU" baseline="-25000" dirty="0" smtClean="0"/>
              <a:t>1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r</a:t>
            </a:r>
            <a:r>
              <a:rPr lang="ru-RU" baseline="30000" dirty="0" smtClean="0"/>
              <a:t>-2</a:t>
            </a:r>
            <a:r>
              <a:rPr lang="ru-RU" dirty="0" smtClean="0"/>
              <a:t>   , где </a:t>
            </a:r>
            <a:r>
              <a:rPr lang="en-US" dirty="0" smtClean="0"/>
              <a:t>F</a:t>
            </a:r>
            <a:r>
              <a:rPr lang="ru-RU" dirty="0" smtClean="0"/>
              <a:t> - сила притяжения двух тел массами </a:t>
            </a:r>
            <a:r>
              <a:rPr lang="en-US" dirty="0" smtClean="0"/>
              <a:t>m</a:t>
            </a:r>
            <a:r>
              <a:rPr lang="ru-RU" baseline="-25000" dirty="0" smtClean="0"/>
              <a:t>1,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ru-RU" baseline="-25000" dirty="0" smtClean="0"/>
              <a:t>2</a:t>
            </a:r>
            <a:r>
              <a:rPr lang="ru-RU" dirty="0" smtClean="0"/>
              <a:t> , </a:t>
            </a:r>
            <a:r>
              <a:rPr lang="ru-RU" dirty="0" smtClean="0">
                <a:sym typeface="Symbol"/>
              </a:rPr>
              <a:t></a:t>
            </a:r>
            <a:r>
              <a:rPr lang="ru-RU" dirty="0" smtClean="0"/>
              <a:t> -   постоянная, </a:t>
            </a:r>
            <a:r>
              <a:rPr lang="en-US" dirty="0" smtClean="0"/>
              <a:t>r</a:t>
            </a:r>
            <a:r>
              <a:rPr lang="ru-RU" dirty="0" smtClean="0"/>
              <a:t> - расстояние между телами.</a:t>
            </a:r>
          </a:p>
          <a:p>
            <a:r>
              <a:rPr lang="en-US" dirty="0" smtClean="0"/>
              <a:t>d</a:t>
            </a:r>
            <a:r>
              <a:rPr lang="ru-RU" dirty="0" smtClean="0"/>
              <a:t>=3,8 </a:t>
            </a:r>
            <a:r>
              <a:rPr lang="en-US" dirty="0" smtClean="0"/>
              <a:t>h</a:t>
            </a:r>
            <a:r>
              <a:rPr lang="ru-RU" baseline="30000" dirty="0" smtClean="0"/>
              <a:t>1/2</a:t>
            </a:r>
            <a:r>
              <a:rPr lang="ru-RU" dirty="0" smtClean="0"/>
              <a:t>  . Формула высоты, над которой поднят наблюдатель над уровнем моря. </a:t>
            </a:r>
            <a:r>
              <a:rPr lang="en-US" dirty="0" smtClean="0"/>
              <a:t>d</a:t>
            </a:r>
            <a:r>
              <a:rPr lang="ru-RU" dirty="0" smtClean="0"/>
              <a:t> – дальность расстояния горизонта от наблюдателя.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>
            <a:normAutofit/>
          </a:bodyPr>
          <a:lstStyle/>
          <a:p>
            <a:r>
              <a:rPr lang="ru-RU" b="1" dirty="0"/>
              <a:t>1)  </a:t>
            </a:r>
            <a:r>
              <a:rPr lang="en-US" b="1" dirty="0">
                <a:solidFill>
                  <a:srgbClr val="7030A0"/>
                </a:solidFill>
              </a:rPr>
              <a:t>S</a:t>
            </a:r>
            <a:r>
              <a:rPr lang="ru-RU" b="1" dirty="0">
                <a:solidFill>
                  <a:srgbClr val="7030A0"/>
                </a:solidFill>
              </a:rPr>
              <a:t>= </a:t>
            </a:r>
            <a:r>
              <a:rPr lang="ru-RU" b="1" dirty="0">
                <a:solidFill>
                  <a:srgbClr val="7030A0"/>
                </a:solidFill>
                <a:sym typeface="Symbol"/>
              </a:rPr>
              <a:t></a:t>
            </a:r>
            <a:r>
              <a:rPr lang="ru-RU" b="1" dirty="0">
                <a:solidFill>
                  <a:srgbClr val="7030A0"/>
                </a:solidFill>
              </a:rPr>
              <a:t>/4 d</a:t>
            </a:r>
            <a:r>
              <a:rPr lang="ru-RU" b="1" baseline="30000" dirty="0">
                <a:solidFill>
                  <a:srgbClr val="7030A0"/>
                </a:solidFill>
              </a:rPr>
              <a:t>2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/>
              <a:t>, где </a:t>
            </a:r>
            <a:r>
              <a:rPr lang="en-US" b="1" dirty="0"/>
              <a:t>S</a:t>
            </a:r>
            <a:r>
              <a:rPr lang="ru-RU" b="1" dirty="0"/>
              <a:t> – площадь поперечного сечения провода диаметром  </a:t>
            </a:r>
            <a:r>
              <a:rPr lang="en-US" b="1" dirty="0"/>
              <a:t>d</a:t>
            </a:r>
            <a:r>
              <a:rPr lang="ru-RU" b="1" dirty="0"/>
              <a:t> .</a:t>
            </a:r>
          </a:p>
          <a:p>
            <a:r>
              <a:rPr lang="ru-RU" b="1" dirty="0"/>
              <a:t>2</a:t>
            </a:r>
            <a:r>
              <a:rPr lang="ru-RU" b="1" dirty="0">
                <a:solidFill>
                  <a:srgbClr val="7030A0"/>
                </a:solidFill>
              </a:rPr>
              <a:t>)  </a:t>
            </a:r>
            <a:r>
              <a:rPr lang="en-US" b="1" dirty="0">
                <a:solidFill>
                  <a:srgbClr val="7030A0"/>
                </a:solidFill>
              </a:rPr>
              <a:t>F</a:t>
            </a:r>
            <a:r>
              <a:rPr lang="ru-RU" b="1" dirty="0">
                <a:solidFill>
                  <a:srgbClr val="7030A0"/>
                </a:solidFill>
              </a:rPr>
              <a:t> = </a:t>
            </a:r>
            <a:r>
              <a:rPr lang="ru-RU" b="1" dirty="0">
                <a:solidFill>
                  <a:srgbClr val="7030A0"/>
                </a:solidFill>
                <a:sym typeface="Symbol"/>
              </a:rPr>
              <a:t>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m</a:t>
            </a:r>
            <a:r>
              <a:rPr lang="ru-RU" b="1" baseline="-25000" dirty="0">
                <a:solidFill>
                  <a:srgbClr val="7030A0"/>
                </a:solidFill>
              </a:rPr>
              <a:t>1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m</a:t>
            </a:r>
            <a:r>
              <a:rPr lang="ru-RU" b="1" baseline="-25000" dirty="0">
                <a:solidFill>
                  <a:srgbClr val="7030A0"/>
                </a:solidFill>
              </a:rPr>
              <a:t>2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r</a:t>
            </a:r>
            <a:r>
              <a:rPr lang="ru-RU" b="1" baseline="30000" dirty="0">
                <a:solidFill>
                  <a:srgbClr val="7030A0"/>
                </a:solidFill>
              </a:rPr>
              <a:t>-2</a:t>
            </a:r>
            <a:r>
              <a:rPr lang="ru-RU" b="1" dirty="0">
                <a:solidFill>
                  <a:srgbClr val="7030A0"/>
                </a:solidFill>
              </a:rPr>
              <a:t>   </a:t>
            </a:r>
            <a:r>
              <a:rPr lang="ru-RU" b="1" dirty="0"/>
              <a:t>, где </a:t>
            </a:r>
            <a:r>
              <a:rPr lang="en-US" b="1" dirty="0"/>
              <a:t>F</a:t>
            </a:r>
            <a:r>
              <a:rPr lang="ru-RU" b="1" dirty="0"/>
              <a:t> - сила притяжения двух тел массами </a:t>
            </a:r>
            <a:r>
              <a:rPr lang="en-US" b="1" dirty="0"/>
              <a:t>m</a:t>
            </a:r>
            <a:r>
              <a:rPr lang="ru-RU" b="1" baseline="-25000" dirty="0"/>
              <a:t>1,</a:t>
            </a:r>
            <a:r>
              <a:rPr lang="ru-RU" b="1" dirty="0"/>
              <a:t> </a:t>
            </a:r>
            <a:r>
              <a:rPr lang="en-US" b="1" dirty="0"/>
              <a:t>m</a:t>
            </a:r>
            <a:r>
              <a:rPr lang="ru-RU" b="1" baseline="-25000" dirty="0"/>
              <a:t>2</a:t>
            </a:r>
            <a:r>
              <a:rPr lang="ru-RU" b="1" dirty="0"/>
              <a:t> , </a:t>
            </a:r>
            <a:r>
              <a:rPr lang="ru-RU" b="1" dirty="0">
                <a:sym typeface="Symbol"/>
              </a:rPr>
              <a:t></a:t>
            </a:r>
            <a:r>
              <a:rPr lang="ru-RU" b="1" dirty="0"/>
              <a:t> -   постоянная, </a:t>
            </a:r>
            <a:r>
              <a:rPr lang="en-US" b="1" dirty="0"/>
              <a:t>r</a:t>
            </a:r>
            <a:r>
              <a:rPr lang="ru-RU" b="1" dirty="0"/>
              <a:t> - расстояние между телами.</a:t>
            </a:r>
          </a:p>
          <a:p>
            <a:r>
              <a:rPr lang="ru-RU" b="1" dirty="0"/>
              <a:t>3)  </a:t>
            </a:r>
            <a:r>
              <a:rPr lang="en-US" b="1" dirty="0">
                <a:solidFill>
                  <a:srgbClr val="7030A0"/>
                </a:solidFill>
              </a:rPr>
              <a:t>d</a:t>
            </a:r>
            <a:r>
              <a:rPr lang="ru-RU" b="1" dirty="0">
                <a:solidFill>
                  <a:srgbClr val="7030A0"/>
                </a:solidFill>
              </a:rPr>
              <a:t>=3,8 </a:t>
            </a:r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ru-RU" b="1" baseline="30000" dirty="0">
                <a:solidFill>
                  <a:srgbClr val="7030A0"/>
                </a:solidFill>
              </a:rPr>
              <a:t>1/2</a:t>
            </a:r>
            <a:r>
              <a:rPr lang="ru-RU" b="1" dirty="0">
                <a:solidFill>
                  <a:srgbClr val="7030A0"/>
                </a:solidFill>
              </a:rPr>
              <a:t>  </a:t>
            </a:r>
            <a:r>
              <a:rPr lang="ru-RU" b="1" dirty="0"/>
              <a:t>. Это функция высоты, над которой поднят наблюдатель над уровнем моря. </a:t>
            </a:r>
            <a:r>
              <a:rPr lang="en-US" b="1" dirty="0"/>
              <a:t>d</a:t>
            </a:r>
            <a:r>
              <a:rPr lang="ru-RU" b="1" dirty="0"/>
              <a:t> – дальность расстояния горизонта от наблюдателя.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9463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</TotalTime>
  <Words>213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Степенная функция с рациональным (дробным) показателем Рассмотрим степенную функцию   y = x p   с рациональным (дробным) показателем степени , где n – целое, m &gt; 1 – натуральное. Причем, n, m не имеют общих делителей. </vt:lpstr>
      <vt:lpstr>Показатель p положительный, меньше единицы, 0 &lt; p &lt; 1 </vt:lpstr>
      <vt:lpstr>Показатель p положительный, меньше единицы, 0 &lt; p &lt; 1</vt:lpstr>
      <vt:lpstr>Показатель p больше единицы, p &gt; 1 </vt:lpstr>
      <vt:lpstr>Что представляют эти формулы с математической точки зрения?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Степенная функция с рациональным (дробным) показателем Рассмотрим степенную функцию   y = x p   с рациональным (дробным) показателем степени , где n – целое, m &gt; 1 – натуральное. Причем, n, m не имеют общих делителей.</dc:title>
  <dc:creator>XXX</dc:creator>
  <cp:lastModifiedBy>Учитель</cp:lastModifiedBy>
  <cp:revision>4</cp:revision>
  <dcterms:created xsi:type="dcterms:W3CDTF">2016-09-28T19:01:06Z</dcterms:created>
  <dcterms:modified xsi:type="dcterms:W3CDTF">2016-09-29T09:51:46Z</dcterms:modified>
</cp:coreProperties>
</file>